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9" r:id="rId3"/>
    <p:sldId id="294" r:id="rId5"/>
    <p:sldId id="290" r:id="rId6"/>
    <p:sldId id="295" r:id="rId7"/>
    <p:sldId id="309" r:id="rId8"/>
    <p:sldId id="300" r:id="rId9"/>
    <p:sldId id="301" r:id="rId10"/>
    <p:sldId id="299" r:id="rId11"/>
    <p:sldId id="316" r:id="rId12"/>
    <p:sldId id="298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11" r:id="rId21"/>
    <p:sldId id="312" r:id="rId22"/>
    <p:sldId id="313" r:id="rId23"/>
    <p:sldId id="314" r:id="rId24"/>
    <p:sldId id="31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y wang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5"/>
        <p:guide pos="38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" y="0"/>
            <a:ext cx="12189867" cy="6859200"/>
          </a:xfrm>
          <a:prstGeom prst="rect">
            <a:avLst/>
          </a:prstGeom>
        </p:spPr>
      </p:pic>
      <p:sp>
        <p:nvSpPr>
          <p:cNvPr id="8" name="文本占位符 14"/>
          <p:cNvSpPr txBox="1"/>
          <p:nvPr/>
        </p:nvSpPr>
        <p:spPr>
          <a:xfrm>
            <a:off x="5562600" y="2053590"/>
            <a:ext cx="4501515" cy="89281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kumimoji="1" sz="3200">
                <a:sym typeface="+mn-ea"/>
              </a:rPr>
              <a:t>大前端全链路监控分享</a:t>
            </a:r>
            <a:endParaRPr kumimoji="1" sz="32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5662494" y="2897358"/>
            <a:ext cx="4154541" cy="490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2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36" y="530086"/>
            <a:ext cx="4801012" cy="4319081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562601" y="3184033"/>
            <a:ext cx="4154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年大前端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季度会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查看算子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357120"/>
            <a:ext cx="8458200" cy="21431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采样配置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45" y="892810"/>
            <a:ext cx="9516110" cy="577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</a:t>
            </a:r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grafana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大盘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1014730"/>
            <a:ext cx="10946130" cy="5633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大盘目录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1865" y="3229610"/>
            <a:ext cx="49752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https://dbdashboard.amh-group.com/</a:t>
            </a:r>
            <a:endParaRPr lang="zh-CN" altLang="en-US" sz="2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" y="1028700"/>
            <a:ext cx="3889375" cy="549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自定义异常查询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92810"/>
            <a:ext cx="10635615" cy="551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65" y="610235"/>
            <a:ext cx="5582920" cy="6081395"/>
          </a:xfrm>
          <a:prstGeom prst="rect">
            <a:avLst/>
          </a:prstGeom>
          <a:ln>
            <a:solidFill>
              <a:schemeClr val="accent3"/>
            </a:solidFill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异常处理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" y="1403985"/>
            <a:ext cx="11496040" cy="4537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293495"/>
            <a:ext cx="8839200" cy="4533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52040" y="3054350"/>
            <a:ext cx="1509395" cy="6299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55" y="1769110"/>
            <a:ext cx="7014845" cy="358203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框架捕获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9670" y="1783080"/>
            <a:ext cx="2959100" cy="122364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45" y="739775"/>
            <a:ext cx="6090285" cy="597344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312545"/>
            <a:ext cx="11218545" cy="423291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异常分析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</a:t>
            </a:r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大盘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716405"/>
            <a:ext cx="11542395" cy="2994025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内存大盘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870710"/>
            <a:ext cx="11743055" cy="402082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75740"/>
            <a:ext cx="11396345" cy="390652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大前端全链路监控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65" y="836295"/>
            <a:ext cx="7352030" cy="591883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448945" y="1701165"/>
            <a:ext cx="25298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稳定性问题快速感知及定位；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主动发现</a:t>
            </a:r>
            <a:r>
              <a:rPr lang="zh-CN" altLang="en-US" sz="2000">
                <a:sym typeface="+mn-ea"/>
              </a:rPr>
              <a:t>性能</a:t>
            </a:r>
            <a:r>
              <a:rPr lang="en-US" altLang="zh-CN" sz="2000">
                <a:sym typeface="+mn-ea"/>
              </a:rPr>
              <a:t>&amp;</a:t>
            </a:r>
            <a:r>
              <a:rPr lang="zh-CN" altLang="en-US" sz="2000">
                <a:sym typeface="+mn-ea"/>
              </a:rPr>
              <a:t>体验问题并优化</a:t>
            </a:r>
            <a:r>
              <a:rPr lang="zh-CN" altLang="en-US" sz="2000"/>
              <a:t>；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/>
              <a:t>单点线上问题排查手段；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主动发现</a:t>
            </a:r>
            <a:r>
              <a:rPr lang="zh-CN" altLang="en-US" sz="2000"/>
              <a:t>业务流程异常；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ym typeface="+mn-ea"/>
              </a:rPr>
              <a:t>主动发现</a:t>
            </a:r>
            <a:r>
              <a:rPr lang="zh-CN" altLang="en-US" sz="2000"/>
              <a:t>代码运行时问题；</a:t>
            </a:r>
            <a:endParaRPr lang="zh-CN" altLang="en-US" sz="2000"/>
          </a:p>
        </p:txBody>
      </p:sp>
      <p:sp>
        <p:nvSpPr>
          <p:cNvPr id="20" name="右箭头 19"/>
          <p:cNvSpPr/>
          <p:nvPr/>
        </p:nvSpPr>
        <p:spPr>
          <a:xfrm>
            <a:off x="3353435" y="3290570"/>
            <a:ext cx="665480" cy="605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20760000">
            <a:off x="1129030" y="1177290"/>
            <a:ext cx="117030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 sz="280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why</a:t>
            </a:r>
            <a:r>
              <a:rPr lang="zh-CN" altLang="en-US" sz="2800">
                <a:ln/>
                <a:solidFill>
                  <a:schemeClr val="accent6">
                    <a:lumMod val="75000"/>
                  </a:schemeClr>
                </a:solidFill>
                <a:effectLst/>
              </a:rPr>
              <a:t>？</a:t>
            </a:r>
            <a:endParaRPr lang="zh-CN" altLang="en-US" sz="2800">
              <a:ln/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持续演进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1103630"/>
            <a:ext cx="6713855" cy="5243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81670" y="1699260"/>
            <a:ext cx="282702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/>
              <a:t>围绕页面维度优化日志</a:t>
            </a:r>
            <a:r>
              <a:rPr lang="en-US" altLang="zh-CN" sz="2000"/>
              <a:t>&amp;</a:t>
            </a:r>
            <a:r>
              <a:rPr lang="zh-CN" altLang="en-US" sz="2000"/>
              <a:t>指标的查询及分析体验；</a:t>
            </a:r>
            <a:endParaRPr lang="zh-CN" altLang="en-US" sz="2000"/>
          </a:p>
          <a:p>
            <a:pPr indent="0">
              <a:buFont typeface="Arial" panose="020B0604020202090204" pitchFamily="34" charset="0"/>
              <a:buNone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/>
              <a:t>持续迭代</a:t>
            </a:r>
            <a:r>
              <a:rPr lang="en-US" altLang="zh-CN" sz="2000"/>
              <a:t>APM</a:t>
            </a:r>
            <a:r>
              <a:rPr lang="zh-CN" altLang="en-US" sz="2000"/>
              <a:t>能力，增强体验类指标的捕获能力；</a:t>
            </a:r>
            <a:endParaRPr lang="zh-CN" altLang="en-US" sz="2000"/>
          </a:p>
          <a:p>
            <a:pPr indent="0">
              <a:buFont typeface="Arial" panose="020B0604020202090204" pitchFamily="34" charset="0"/>
              <a:buNone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/>
              <a:t>平台基础能力演进（堆栈解析、聚合、多平台接入管理等）；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更多信息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" y="1644015"/>
            <a:ext cx="4731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</a:rPr>
              <a:t>techface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详细使用文档：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http://techface.amh-group.com/doc/3278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836295"/>
            <a:ext cx="4848860" cy="58775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3970655"/>
            <a:ext cx="3662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产品改进建议欢迎大家积极反馈</a:t>
            </a:r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01340" y="2921635"/>
            <a:ext cx="5989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谢谢大家！</a:t>
            </a:r>
            <a:endParaRPr lang="zh-CN" altLang="en-US" sz="6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功能全景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1023620"/>
            <a:ext cx="6600825" cy="53581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09485" y="1971040"/>
            <a:ext cx="43205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系统分为前端数据采集能力和后端分析平台两部分：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前端数据采集部分主要负责获取各类通用性能指标（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APM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）、自定义指标、离在线日志、异常及错误信息，并将采集到的数据进行缓存和上报；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后端分析平台包括基于grafana的通用指标分析可视化平台、异常问题分析与归因平台以、告警平台、以及配置管理平台。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如何选择埋点类型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767840"/>
            <a:ext cx="5143500" cy="45339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2517140" y="11531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主动上报（手动埋点）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009255" y="11531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框架自动捕获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0" y="1684655"/>
            <a:ext cx="1329055" cy="49726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6249670" y="3458210"/>
            <a:ext cx="1353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</a:rPr>
              <a:t>功能全面</a:t>
            </a:r>
            <a:endParaRPr lang="zh-CN" altLang="en-US" sz="16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FF0000"/>
                </a:solidFill>
              </a:rPr>
              <a:t>配置流程长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9670" y="4452620"/>
            <a:ext cx="1353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7030A0"/>
                </a:solidFill>
              </a:rPr>
              <a:t>自定义埋点的子集</a:t>
            </a:r>
            <a:endParaRPr lang="zh-CN" altLang="en-US" sz="1600">
              <a:solidFill>
                <a:srgbClr val="7030A0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7030A0"/>
                </a:solidFill>
              </a:rPr>
              <a:t>使用简单</a:t>
            </a:r>
            <a:endParaRPr lang="zh-CN" altLang="en-US" sz="1600">
              <a:solidFill>
                <a:srgbClr val="7030A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750560" y="3731895"/>
            <a:ext cx="617855" cy="59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5" idx="1"/>
          </p:cNvCxnSpPr>
          <p:nvPr/>
        </p:nvCxnSpPr>
        <p:spPr>
          <a:xfrm flipV="1">
            <a:off x="5833745" y="4867910"/>
            <a:ext cx="415925" cy="75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添加一个自定义异常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350" y="3427095"/>
            <a:ext cx="8554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指标：</a:t>
            </a:r>
            <a:r>
              <a:rPr lang="zh-CN" altLang="en-US"/>
              <a:t>埋点事件（</a:t>
            </a:r>
            <a:r>
              <a:rPr lang="en-US" altLang="zh-CN"/>
              <a:t>metric</a:t>
            </a:r>
            <a:r>
              <a:rPr lang="zh-CN" altLang="en-US"/>
              <a:t>类型），有唯一</a:t>
            </a:r>
            <a:r>
              <a:rPr lang="en-US" altLang="zh-CN"/>
              <a:t>name</a:t>
            </a:r>
            <a:r>
              <a:rPr lang="zh-CN" altLang="en-US"/>
              <a:t>区分；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算子：</a:t>
            </a:r>
            <a:r>
              <a:rPr lang="zh-CN" altLang="en-US"/>
              <a:t>用于统计的相关信息的描述，包括维度字段、度量字段、度量方法；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30605" y="1156970"/>
            <a:ext cx="97637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自定义异常分析是在错误分析的基础上衍生而来，主要为了解决两个问题：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对于同一个指标在同时存在正常数据和异常数据的情况下，业务需要分别埋custom点和app.error点，增加接入成本的同时也增加了数据量；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除了错误分析以外还有崩溃分析、OOM分析、CPU异常分析、IO异常分析、JS异常分析等UI和功能类似的页面，自定义异常分析能够提供一个配置化的模版，快速的搭建类似的功能页面。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0" y="4522470"/>
            <a:ext cx="5724525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设计自定义埋点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1094740"/>
            <a:ext cx="5429250" cy="50958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指标配置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892810"/>
            <a:ext cx="6702425" cy="5845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算子配置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836295"/>
            <a:ext cx="5802630" cy="57505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5130" y="278312"/>
            <a:ext cx="150177" cy="4616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0" y="487334"/>
            <a:ext cx="609600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093229" y="487334"/>
            <a:ext cx="4203171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21298" r="12234" b="45002"/>
          <a:stretch>
            <a:fillRect/>
          </a:stretch>
        </p:blipFill>
        <p:spPr>
          <a:xfrm>
            <a:off x="9557239" y="138228"/>
            <a:ext cx="2072584" cy="69821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1655972" y="513921"/>
            <a:ext cx="536028" cy="0"/>
          </a:xfrm>
          <a:prstGeom prst="line">
            <a:avLst/>
          </a:prstGeom>
          <a:ln w="19050">
            <a:solidFill>
              <a:srgbClr val="C0000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1030837" y="302506"/>
            <a:ext cx="4786745" cy="5905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C00001"/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+mj-cs"/>
              </a:defRPr>
            </a:lvl1pPr>
          </a:lstStyle>
          <a:p>
            <a:r>
              <a:rPr kumimoji="1"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检索配置</a:t>
            </a:r>
            <a:endParaRPr kumimoji="1"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1312545"/>
            <a:ext cx="11656060" cy="4634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WPS 演示</Application>
  <PresentationFormat>宽屏</PresentationFormat>
  <Paragraphs>90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方正书宋_GBK</vt:lpstr>
      <vt:lpstr>Wingdings</vt:lpstr>
      <vt:lpstr>Wingdings</vt:lpstr>
      <vt:lpstr>微软雅黑</vt:lpstr>
      <vt:lpstr>汉仪旗黑</vt:lpstr>
      <vt:lpstr>Source Han Sans SC</vt:lpstr>
      <vt:lpstr>宋体</vt:lpstr>
      <vt:lpstr>Arial Unicode MS</vt:lpstr>
      <vt:lpstr>Calibri</vt:lpstr>
      <vt:lpstr>Helvetica Neue</vt:lpstr>
      <vt:lpstr>汉仪书宋二KW</vt:lpstr>
      <vt:lpstr>冬青黑体简体中文</vt:lpstr>
      <vt:lpstr>微软雅黑</vt:lpstr>
      <vt:lpstr>Source Han Sans SC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wangqi</cp:lastModifiedBy>
  <cp:revision>185</cp:revision>
  <dcterms:created xsi:type="dcterms:W3CDTF">2023-06-30T07:29:57Z</dcterms:created>
  <dcterms:modified xsi:type="dcterms:W3CDTF">2023-06-30T07:29:57Z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2052-3.6.1.5768</vt:lpwstr>
  </property>
  <property fmtid="{D5CDD505-2E9C-101B-9397-08002B2CF9AE}" pid="3" name="ICV">
    <vt:lpwstr>1495821296964E2781D6ADF6AC5E29B3_13</vt:lpwstr>
  </property>
</Properties>
</file>